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80;&#1085;&#1090;&#1072;&#1094;&#1080;&#1080;%202017%20&#1075;&#1086;&#1076;&#1072;\&#1064;&#1072;&#1073;&#1083;&#1086;&#1085;&#1099;%20&#1087;&#1088;&#1077;&#1079;&#1077;&#1085;&#1090;&#1072;&#1094;&#1080;&#1080;%202017%20&#1080;%20&#1087;&#1083;&#1072;&#1085;&#1086;&#1074;&#1099;&#1081;%20&#1087;&#1077;&#1088;&#1080;&#1086;&#1076;%202018-2019%20&#1075;&#1086;&#1076;&#1072;%20%20-1%20&#1082;&#1074;&#1072;&#1088;&#1090;&#1072;&#1083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80;&#1085;&#1090;&#1072;&#1094;&#1080;&#1080;%202017%20&#1075;&#1086;&#1076;&#1072;\&#1064;&#1072;&#1073;&#1083;&#1086;&#1085;&#1099;%20&#1087;&#1088;&#1077;&#1079;&#1077;&#1085;&#1090;&#1072;&#1094;&#1080;&#1080;%202017%20&#1080;%20&#1087;&#1083;&#1072;&#1085;&#1086;&#1074;&#1099;&#1081;%20&#1087;&#1077;&#1088;&#1080;&#1086;&#1076;%202018-2019%20&#1075;&#1086;&#1076;&#1072;%20%20-1%20&#1082;&#1074;&#1072;&#1088;&#1090;&#1072;&#1083;%2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80;&#1085;&#1090;&#1072;&#1094;&#1080;&#1080;%202017%20&#1075;&#1086;&#1076;&#1072;\&#1064;&#1072;&#1073;&#1083;&#1086;&#1085;&#1099;%20&#1087;&#1088;&#1077;&#1079;&#1077;&#1085;&#1090;&#1072;&#1094;&#1080;&#1080;%202017%20&#1080;%20&#1087;&#1083;&#1072;&#1085;&#1086;&#1074;&#1099;&#1081;%20&#1087;&#1077;&#1088;&#1080;&#1086;&#1076;%202018-2019%20&#1075;&#1086;&#1076;&#1072;%20%20-1%20&#1082;&#1074;&#1072;&#1088;&#1090;&#1072;&#1083;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depthPercent val="100"/>
      <c:rAngAx val="1"/>
    </c:view3D>
    <c:floor>
      <c:spPr>
        <a:noFill/>
        <a:ln w="1143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6646131307160404E-2"/>
          <c:y val="0.29932413663259944"/>
          <c:w val="0.90335386869283951"/>
          <c:h val="0.44529568241707479"/>
        </c:manualLayout>
      </c:layout>
      <c:bar3DChart>
        <c:barDir val="col"/>
        <c:grouping val="stacked"/>
        <c:ser>
          <c:idx val="3"/>
          <c:order val="0"/>
          <c:tx>
            <c:strRef>
              <c:f>'ст-ра  дохода за пер. квар.2016'!$A$5</c:f>
              <c:strCache>
                <c:ptCount val="1"/>
              </c:strCache>
            </c:strRef>
          </c:tx>
          <c:cat>
            <c:strRef>
              <c:f>'ст-ра  дохода за пер. квар.2016'!$B$1:$C$1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пер. квар.2016'!$B$5:$C$5</c:f>
              <c:numCache>
                <c:formatCode>General</c:formatCode>
                <c:ptCount val="2"/>
              </c:numCache>
            </c:numRef>
          </c:val>
        </c:ser>
        <c:shape val="cylinder"/>
        <c:axId val="69867392"/>
        <c:axId val="70394240"/>
        <c:axId val="0"/>
      </c:bar3DChart>
      <c:catAx>
        <c:axId val="69867392"/>
        <c:scaling>
          <c:orientation val="minMax"/>
        </c:scaling>
        <c:delete val="1"/>
        <c:axPos val="b"/>
        <c:numFmt formatCode="General" sourceLinked="1"/>
        <c:tickLblPos val="none"/>
        <c:crossAx val="70394240"/>
        <c:crosses val="autoZero"/>
        <c:auto val="1"/>
        <c:lblAlgn val="ctr"/>
        <c:lblOffset val="100"/>
      </c:catAx>
      <c:valAx>
        <c:axId val="70394240"/>
        <c:scaling>
          <c:orientation val="minMax"/>
        </c:scaling>
        <c:delete val="1"/>
        <c:axPos val="l"/>
        <c:numFmt formatCode="General" sourceLinked="1"/>
        <c:tickLblPos val="none"/>
        <c:crossAx val="69867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'исполнение дох. 1 квар'!$A$5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2017 </c:v>
                </c:pt>
                <c:pt idx="1">
                  <c:v>Исполнение за 1 квартал 2017 года </c:v>
                </c:pt>
              </c:strCache>
            </c:strRef>
          </c:cat>
          <c:val>
            <c:numRef>
              <c:f>'исполнение дох. 1 квар'!$B$5:$C$5</c:f>
              <c:numCache>
                <c:formatCode>General</c:formatCode>
                <c:ptCount val="2"/>
                <c:pt idx="0">
                  <c:v>12838.1</c:v>
                </c:pt>
                <c:pt idx="1">
                  <c:v>3233</c:v>
                </c:pt>
              </c:numCache>
            </c:numRef>
          </c:val>
        </c:ser>
        <c:ser>
          <c:idx val="1"/>
          <c:order val="1"/>
          <c:tx>
            <c:strRef>
              <c:f>'исполнение дох. 1 квар'!$A$6</c:f>
              <c:strCache>
                <c:ptCount val="1"/>
                <c:pt idx="0">
                  <c:v>Неналоговые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2017 </c:v>
                </c:pt>
                <c:pt idx="1">
                  <c:v>Исполнение за 1 квартал 2017 года </c:v>
                </c:pt>
              </c:strCache>
            </c:strRef>
          </c:cat>
          <c:val>
            <c:numRef>
              <c:f>'исполнение дох. 1 квар'!$B$6:$C$6</c:f>
              <c:numCache>
                <c:formatCode>General</c:formatCode>
                <c:ptCount val="2"/>
                <c:pt idx="0" formatCode="0.0">
                  <c:v>673</c:v>
                </c:pt>
                <c:pt idx="1">
                  <c:v>115.9</c:v>
                </c:pt>
              </c:numCache>
            </c:numRef>
          </c:val>
        </c:ser>
        <c:ser>
          <c:idx val="2"/>
          <c:order val="2"/>
          <c:tx>
            <c:strRef>
              <c:f>'исполнение дох. 1 квар'!$A$7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2017 </c:v>
                </c:pt>
                <c:pt idx="1">
                  <c:v>Исполнение за 1 квартал 2017 года </c:v>
                </c:pt>
              </c:strCache>
            </c:strRef>
          </c:cat>
          <c:val>
            <c:numRef>
              <c:f>'исполнение дох. 1 квар'!$B$7:$C$7</c:f>
              <c:numCache>
                <c:formatCode>General</c:formatCode>
                <c:ptCount val="2"/>
                <c:pt idx="0" formatCode="0.0">
                  <c:v>8777.1</c:v>
                </c:pt>
                <c:pt idx="1">
                  <c:v>1767.2</c:v>
                </c:pt>
              </c:numCache>
            </c:numRef>
          </c:val>
        </c:ser>
        <c:shape val="cylinder"/>
        <c:axId val="68082304"/>
        <c:axId val="69867008"/>
        <c:axId val="0"/>
      </c:bar3DChart>
      <c:catAx>
        <c:axId val="68082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867008"/>
        <c:crosses val="autoZero"/>
        <c:auto val="1"/>
        <c:lblAlgn val="ctr"/>
        <c:lblOffset val="100"/>
      </c:catAx>
      <c:valAx>
        <c:axId val="698670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0823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950074033919601"/>
          <c:y val="0.11597302393131842"/>
          <c:w val="0.2313767100590356"/>
          <c:h val="0.76805395213736316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731161184110862"/>
          <c:y val="0"/>
          <c:w val="0.36394280341670032"/>
          <c:h val="1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'структура расходов '!$B$3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'!$A$4:$A$15</c:f>
              <c:strCache>
                <c:ptCount val="12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Создание резерва материальных ресурсов </c:v>
                </c:pt>
                <c:pt idx="4">
                  <c:v>Мероприятия по обеспечению первичных мер пожарной безопасности </c:v>
                </c:pt>
                <c:pt idx="5">
                  <c:v>Организация благоустройства территории</c:v>
                </c:pt>
                <c:pt idx="6">
                  <c:v>Обеспечение надлежащего уровня эксплуатации муниципального имущества </c:v>
                </c:pt>
                <c:pt idx="7">
                  <c:v>Организация досуга, организаций культуры</c:v>
                </c:pt>
                <c:pt idx="8">
                  <c:v>Развитие физической культуры</c:v>
                </c:pt>
                <c:pt idx="9">
                  <c:v>Социальная политика </c:v>
                </c:pt>
                <c:pt idx="10">
                  <c:v>Резервный фонд</c:v>
                </c:pt>
                <c:pt idx="11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'!$B$4:$B$15</c:f>
              <c:numCache>
                <c:formatCode>#,##0.00</c:formatCode>
                <c:ptCount val="12"/>
                <c:pt idx="0">
                  <c:v>2952.1</c:v>
                </c:pt>
                <c:pt idx="1">
                  <c:v>0</c:v>
                </c:pt>
                <c:pt idx="2">
                  <c:v>94.6</c:v>
                </c:pt>
                <c:pt idx="3">
                  <c:v>0</c:v>
                </c:pt>
                <c:pt idx="4">
                  <c:v>0</c:v>
                </c:pt>
                <c:pt idx="5">
                  <c:v>338.6</c:v>
                </c:pt>
                <c:pt idx="6">
                  <c:v>124.5</c:v>
                </c:pt>
                <c:pt idx="7">
                  <c:v>947.1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12.8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724925844031099"/>
          <c:y val="2.670671622906097E-2"/>
          <c:w val="0.35687775104634389"/>
          <c:h val="0.94066843653174337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 сельского поселения Верхнеказымский за 1 квартал 2017 года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73016"/>
            <a:ext cx="4248472" cy="3096344"/>
          </a:xfrm>
          <a:prstGeom prst="rect">
            <a:avLst/>
          </a:prstGeom>
          <a:noFill/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 – 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–Югры» является муниципальным образованием Ханты-Мансийского автономного округа –Югры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5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Верхнеказымский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июня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утверждении отчета об исполнении бюджета сельского поселения Верхнеказымский за  1 квартал 2017 года».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 сельского поселения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Верхнеказымский за 1 квартал 2017 года (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рублей)   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14724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323528" y="1196752"/>
          <a:ext cx="84249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19256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налоговых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сельского поселения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квартал 2017 года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5867391"/>
              </p:ext>
            </p:extLst>
          </p:nvPr>
        </p:nvGraphicFramePr>
        <p:xfrm>
          <a:off x="323528" y="908721"/>
          <a:ext cx="8496944" cy="568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2036355"/>
                <a:gridCol w="2284125"/>
              </a:tblGrid>
              <a:tr h="9923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за 1 квартал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год 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65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11 100,5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2924,3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665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1 517,0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65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65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94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/>
                </a:tc>
              </a:tr>
              <a:tr h="57435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4352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12 838,1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3 233,0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6560" y="260648"/>
            <a:ext cx="8339895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6871653"/>
              </p:ext>
            </p:extLst>
          </p:nvPr>
        </p:nvGraphicFramePr>
        <p:xfrm>
          <a:off x="395537" y="1124745"/>
          <a:ext cx="8496943" cy="525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864"/>
                <a:gridCol w="2466763"/>
                <a:gridCol w="2101316"/>
              </a:tblGrid>
              <a:tr h="12199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2017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квартал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8716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4273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677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6064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23528" y="116632"/>
            <a:ext cx="8219256" cy="936104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неналоговых доходов сельского поселения Верхнеказымский за 1 квартал 2017 года </a:t>
            </a:r>
            <a:b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000" b="1" i="1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безвозмездных 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 Верхнеказымский за 1 квартал 2017 года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3688869"/>
              </p:ext>
            </p:extLst>
          </p:nvPr>
        </p:nvGraphicFramePr>
        <p:xfrm>
          <a:off x="251520" y="1340769"/>
          <a:ext cx="8424936" cy="535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041"/>
                <a:gridCol w="2084520"/>
                <a:gridCol w="2171375"/>
              </a:tblGrid>
              <a:tr h="120041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2017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квартал 2017 года </a:t>
                      </a:r>
                      <a:endParaRPr lang="ru-RU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120144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8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8 777,1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767,2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4656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8 371,1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672,6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813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1330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государственную регистрацию актов гражданского состояния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 fontAlgn="t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554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безвозмездных поступлений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8 777,1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1 767,2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5048" y="0"/>
            <a:ext cx="8568952" cy="1052736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расходов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основным мероприятиям МП " Реализация полномочий органов местного самоуправления на 2017-2019 годы" сельского поселения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Верхнеказымский за 1 кварта л  2017 года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3465879"/>
              </p:ext>
            </p:extLst>
          </p:nvPr>
        </p:nvGraphicFramePr>
        <p:xfrm>
          <a:off x="323528" y="980728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67544" y="1268760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597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76470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4197</TotalTime>
  <Words>337</Words>
  <Application>Microsoft Office PowerPoint</Application>
  <PresentationFormat>Экран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Слайд 1</vt:lpstr>
      <vt:lpstr>Слайд 2</vt:lpstr>
      <vt:lpstr>Исполнение  доходов  сельского поселения Верхнеказымский за 1 квартал 2017 года (тыс. рублей)   </vt:lpstr>
      <vt:lpstr>Исполнение налоговых доходов сельского поселения Верхнеказымский за 1 квартал 2017 года  </vt:lpstr>
      <vt:lpstr>        </vt:lpstr>
      <vt:lpstr>Исполнение безвозмездных  поступлений  поселения Верхнеказымский за 1 квартал 2017 года </vt:lpstr>
      <vt:lpstr>Исполнение расходов по основным мероприятиям МП " Реализация полномочий органов местного самоуправления на 2017-2019 годы" сельского поселения Верхнеказымский за 1 кварта л  2017 года 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Glbuh</cp:lastModifiedBy>
  <cp:revision>129</cp:revision>
  <dcterms:created xsi:type="dcterms:W3CDTF">2015-06-08T04:38:35Z</dcterms:created>
  <dcterms:modified xsi:type="dcterms:W3CDTF">2017-09-18T12:07:37Z</dcterms:modified>
</cp:coreProperties>
</file>